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7"/>
  </p:notesMasterIdLst>
  <p:handoutMasterIdLst>
    <p:handoutMasterId r:id="rId13"/>
  </p:handoutMasterIdLst>
  <p:sldIdLst>
    <p:sldId id="259" r:id="rId4"/>
    <p:sldId id="262" r:id="rId5"/>
    <p:sldId id="269" r:id="rId6"/>
    <p:sldId id="281" r:id="rId8"/>
    <p:sldId id="1724" r:id="rId9"/>
    <p:sldId id="280" r:id="rId10"/>
    <p:sldId id="1725" r:id="rId11"/>
    <p:sldId id="27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40"/>
        <p:guide orient="horz" pos="1023"/>
        <p:guide orient="horz" pos="1502"/>
        <p:guide orient="horz" pos="3140"/>
        <p:guide pos="2128"/>
        <p:guide pos="4015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大家好，我是第十组组长徐惠东，接下来，就由我带大家揭开悖论的终极奥秘，从一个个有趣的悖论中，尽情享受悖论赠予我们的思想升华。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祖父悖论是一种时间旅行的悖论，常见于科幻小说与科幻电影中，最先由法国科幻小说作家赫内·巴赫札维勒（René Barjavel）在1943年时在小说《不小心的旅游者》（Le Voyageur Imprudent）中提出。</a:t>
            </a:r>
            <a:endParaRPr lang="zh-CN" altLang="en-US"/>
          </a:p>
          <a:p>
            <a:r>
              <a:rPr lang="zh-CN" altLang="en-US"/>
              <a:t>祖父悖论目前虽然是无解的，但他的提出，大大推动了包括平行宇宙理论在内的多个物理学理论的发展，从中也可以看出，悖论的力量有多么强大。</a:t>
            </a:r>
            <a:endParaRPr lang="zh-CN" altLang="en-US"/>
          </a:p>
          <a:p>
            <a:r>
              <a:rPr lang="zh-CN" altLang="en-US"/>
              <a:t>物理学或许太过于抽象，而</a:t>
            </a:r>
            <a:r>
              <a:rPr lang="zh-CN" altLang="en-US">
                <a:sym typeface="+mn-ea"/>
              </a:rPr>
              <a:t>音乐领域的“悖论”更加易于感知，为了让大家更好地理解悖论，</a:t>
            </a:r>
            <a:r>
              <a:rPr lang="zh-CN" altLang="en-US"/>
              <a:t>接下来让我们一起听一段音乐。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沙普德幻音，高低两个版本</a:t>
            </a:r>
            <a:endParaRPr lang="zh-CN" altLang="en-US"/>
          </a:p>
          <a:p>
            <a:r>
              <a:rPr lang="zh-CN" altLang="en-US"/>
              <a:t>错觉：无限降低。</a:t>
            </a:r>
            <a:r>
              <a:rPr lang="en-US" altLang="zh-CN"/>
              <a:t>	</a:t>
            </a:r>
            <a:r>
              <a:rPr lang="zh-CN" altLang="en-US"/>
              <a:t>实际上：</a:t>
            </a:r>
            <a:r>
              <a:rPr lang="en-US"/>
              <a:t>12 </a:t>
            </a:r>
            <a:r>
              <a:rPr lang="zh-CN" altLang="en-US"/>
              <a:t>秒，循环播放</a:t>
            </a:r>
            <a:endParaRPr lang="zh-CN" altLang="en-US"/>
          </a:p>
          <a:p>
            <a:r>
              <a:rPr lang="zh-CN" altLang="en-US"/>
              <a:t>明暗表示音的强弱。可以看到随着音调的升高，高音部分逐渐淡出，中音保持稳定，低音部分逐渐清晰，从而造成音调整体无止境升高的错觉。在现实生活中，很多电影和游戏里都使用了这样不断上升，但始终原地不动的音效，来增加悬念和张力。</a:t>
            </a:r>
            <a:endParaRPr lang="zh-CN" altLang="en-US"/>
          </a:p>
          <a:p>
            <a:r>
              <a:rPr lang="zh-CN" altLang="en-US"/>
              <a:t>爱舍尔瀑布，水往高处流，视觉错觉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功利主义者：“为最多的人提供最大的利益”原则，</a:t>
            </a:r>
            <a:endParaRPr lang="zh-CN" altLang="en-US"/>
          </a:p>
          <a:p>
            <a:r>
              <a:rPr lang="zh-CN" altLang="en-US"/>
              <a:t>批判者：不道德行为的同谋。</a:t>
            </a:r>
            <a:endParaRPr lang="zh-CN" altLang="en-US"/>
          </a:p>
          <a:p>
            <a:r>
              <a:rPr lang="zh-CN" altLang="en-US"/>
              <a:t>例子</a:t>
            </a:r>
            <a:r>
              <a:rPr lang="en-US" altLang="zh-CN"/>
              <a:t>1</a:t>
            </a:r>
            <a:r>
              <a:rPr lang="zh-CN" altLang="en-US"/>
              <a:t>：老婆和老妈同时掉进水里先救谁？大多数人从技术和功利的角度出发回答，“救体重最轻的”或者“救离自己更近的”，亦或者有人干脆直接取消其中的道德困境，回答说：“她们都会游泳，而我不会”。</a:t>
            </a:r>
            <a:endParaRPr lang="zh-CN" altLang="en-US"/>
          </a:p>
          <a:p>
            <a:r>
              <a:rPr lang="zh-CN" altLang="en-US"/>
              <a:t>例子</a:t>
            </a:r>
            <a:r>
              <a:rPr lang="en-US" altLang="zh-CN"/>
              <a:t>2</a:t>
            </a:r>
            <a:r>
              <a:rPr lang="zh-CN" altLang="en-US"/>
              <a:t>：当我们还在无休止地抱怨着上海疫情时，你可曾想过，如何抗击疫情何尝不是一种两难问题。全面封城将带来巨大的经济损失，而放开则是对人民生命安全的不负责任，决策者要做的是尽力找到二者之间的平衡。</a:t>
            </a:r>
            <a:endParaRPr lang="zh-CN" altLang="en-US"/>
          </a:p>
          <a:p>
            <a:r>
              <a:rPr lang="zh-CN" altLang="en-US"/>
              <a:t>就像你的学习工作和你的摸鱼玩耍一样，</a:t>
            </a:r>
            <a:r>
              <a:rPr lang="zh-CN" altLang="en-US">
                <a:sym typeface="+mn-ea"/>
              </a:rPr>
              <a:t>任何事物都不是非黑即白，</a:t>
            </a:r>
            <a:r>
              <a:rPr lang="zh-CN" altLang="en-US"/>
              <a:t>如何找到其中的平衡点才是关键所在。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我从小就很相信命运是上天安排好的，然而，薛定谔的猫让我产生了动摇。</a:t>
            </a:r>
            <a:endParaRPr lang="zh-CN" altLang="en-US"/>
          </a:p>
          <a:p>
            <a:r>
              <a:rPr lang="zh-CN" altLang="en-US"/>
              <a:t>这不就印证了古人那句“事在人为”吗，当下你的一举一动，都会像蝴蝶煽动翅膀，影响你的一生。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20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19.GIF"/><Relationship Id="rId3" Type="http://schemas.openxmlformats.org/officeDocument/2006/relationships/image" Target="../media/image18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.sv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贝特朗悖论与白马非马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2002790" y="3828415"/>
            <a:ext cx="8185785" cy="1157605"/>
          </a:xfrm>
        </p:spPr>
        <p:txBody>
          <a:bodyPr/>
          <a:lstStyle/>
          <a:p>
            <a:r>
              <a:rPr lang="zh-CN" altLang="en-US" sz="2400" dirty="0"/>
              <a:t>数学的天空第 </a:t>
            </a:r>
            <a:r>
              <a:rPr lang="en-US" altLang="zh-CN" sz="2400" dirty="0"/>
              <a:t>10 </a:t>
            </a:r>
            <a:r>
              <a:rPr lang="zh-CN" altLang="en-US" sz="2400" dirty="0"/>
              <a:t>组</a:t>
            </a:r>
            <a:endParaRPr lang="zh-CN" altLang="en-US" sz="2400" dirty="0"/>
          </a:p>
          <a:p>
            <a:r>
              <a:rPr lang="zh-CN" altLang="en-US" sz="2400" dirty="0"/>
              <a:t>阿尔乔姆，黎志宏，左翊昆，王宇恒，徐惠东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标题</a:t>
            </a:r>
            <a:r>
              <a:rPr lang="en-US" altLang="zh-CN" sz="2800" b="1" dirty="0">
                <a:solidFill>
                  <a:schemeClr val="accent2"/>
                </a:solidFill>
              </a:rPr>
              <a:t>1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标题</a:t>
            </a:r>
            <a:r>
              <a:rPr lang="en-US" altLang="zh-CN" sz="2800" b="1" dirty="0">
                <a:solidFill>
                  <a:schemeClr val="accent2"/>
                </a:solidFill>
              </a:rPr>
              <a:t>2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标题</a:t>
            </a:r>
            <a:r>
              <a:rPr lang="en-US" altLang="zh-CN" sz="2800" b="1" dirty="0">
                <a:solidFill>
                  <a:schemeClr val="accent2"/>
                </a:solidFill>
              </a:rPr>
              <a:t>3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26940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标题</a:t>
            </a:r>
            <a:r>
              <a:rPr lang="en-US" altLang="zh-CN" sz="2800" b="1" dirty="0">
                <a:solidFill>
                  <a:schemeClr val="accent2"/>
                </a:solidFill>
              </a:rPr>
              <a:t>4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2" name="组合 75"/>
          <p:cNvGrpSpPr/>
          <p:nvPr/>
        </p:nvGrpSpPr>
        <p:grpSpPr>
          <a:xfrm>
            <a:off x="5339125" y="5547725"/>
            <a:ext cx="720000" cy="720000"/>
            <a:chOff x="5412150" y="4420600"/>
            <a:chExt cx="720000" cy="720000"/>
          </a:xfrm>
        </p:grpSpPr>
        <p:sp>
          <p:nvSpPr>
            <p:cNvPr id="3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 b="1" dirty="0"/>
                <a:t>5</a:t>
              </a:r>
              <a:endParaRPr lang="en-US" altLang="zh-CN" sz="3200" b="1" dirty="0"/>
            </a:p>
          </p:txBody>
        </p:sp>
        <p:sp>
          <p:nvSpPr>
            <p:cNvPr id="4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矩形 71"/>
          <p:cNvSpPr/>
          <p:nvPr/>
        </p:nvSpPr>
        <p:spPr>
          <a:xfrm>
            <a:off x="6269400" y="554772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悖论的终极奥秘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悖论的终极奥秘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238875" y="4054475"/>
            <a:ext cx="5648325" cy="217233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贝特朗悖论：均匀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白马非马：逻辑是非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数学史上的悖论数不胜数，思想史上的悖论引人深思。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05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祖父悖论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71195" y="6449060"/>
            <a:ext cx="9673590" cy="419100"/>
          </a:xfrm>
        </p:spPr>
        <p:txBody>
          <a:bodyPr/>
          <a:lstStyle/>
          <a:p>
            <a:r>
              <a:rPr lang="zh-CN" altLang="en-US" sz="1200">
                <a:latin typeface="+mn-ea"/>
                <a:cs typeface="+mn-ea"/>
              </a:rPr>
              <a:t>上图来自 </a:t>
            </a:r>
            <a:r>
              <a:rPr lang="en-US" altLang="zh-CN" sz="1200">
                <a:latin typeface="+mn-ea"/>
                <a:cs typeface="+mn-ea"/>
              </a:rPr>
              <a:t>bilibili https://www.bilibili.com/video/BV1Ps4114716/		</a:t>
            </a:r>
            <a:r>
              <a:rPr lang="zh-CN" altLang="en-US" sz="1200">
                <a:latin typeface="+mn-ea"/>
                <a:cs typeface="+mn-ea"/>
              </a:rPr>
              <a:t>下图来自博客 https://kknews.cc/zh-my/essay/am9jjzj.html</a:t>
            </a:r>
            <a:endParaRPr lang="zh-CN" altLang="en-US" sz="1200">
              <a:latin typeface="+mn-ea"/>
              <a:cs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74765" y="1782445"/>
            <a:ext cx="5180330" cy="15297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现在的你回到过去，消灭祖父，那么随着时间线推移，我将不会出生，那么是谁消灭了我的祖父呢？</a:t>
            </a:r>
            <a:endParaRPr lang="zh-CN" altLang="en-US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祖父悖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014095"/>
            <a:ext cx="4905375" cy="3065780"/>
          </a:xfrm>
          <a:prstGeom prst="rect">
            <a:avLst/>
          </a:prstGeom>
        </p:spPr>
      </p:pic>
      <p:pic>
        <p:nvPicPr>
          <p:cNvPr id="6" name="Picture 5" descr="祖父悖论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95" y="4205605"/>
            <a:ext cx="3860165" cy="2108200"/>
          </a:xfrm>
          <a:prstGeom prst="rect">
            <a:avLst/>
          </a:prstGeom>
        </p:spPr>
      </p:pic>
      <p:sp>
        <p:nvSpPr>
          <p:cNvPr id="7" name="文本框 39"/>
          <p:cNvSpPr txBox="1"/>
          <p:nvPr/>
        </p:nvSpPr>
        <p:spPr>
          <a:xfrm>
            <a:off x="5576570" y="4494530"/>
            <a:ext cx="5180330" cy="10502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看似杜绝了时间旅行的可能性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实际上引导了平行宇宙理论的发展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en-US" altLang="zh-CN" dirty="0"/>
              <a:t>Shepard's Tone &amp; Escher Waterfall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5315585" y="1015365"/>
            <a:ext cx="6076315" cy="905510"/>
          </a:xfrm>
        </p:spPr>
        <p:txBody>
          <a:bodyPr/>
          <a:lstStyle/>
          <a:p>
            <a:r>
              <a:rPr lang="zh-CN" altLang="en-US" sz="1200">
                <a:latin typeface="+mn-ea"/>
                <a:cs typeface="+mn-ea"/>
              </a:rPr>
              <a:t>音频来自 </a:t>
            </a:r>
            <a:r>
              <a:rPr lang="en-US" altLang="zh-CN" sz="1200">
                <a:latin typeface="+mn-ea"/>
                <a:cs typeface="+mn-ea"/>
              </a:rPr>
              <a:t>YouTube </a:t>
            </a:r>
            <a:r>
              <a:rPr lang="zh-CN" altLang="en-US" sz="1200">
                <a:latin typeface="+mn-ea"/>
                <a:cs typeface="+mn-ea"/>
              </a:rPr>
              <a:t>https://www.youtube.com/watch?v=u9VMfdG873E</a:t>
            </a:r>
            <a:endParaRPr lang="zh-CN" altLang="en-US" sz="1200">
              <a:latin typeface="+mn-ea"/>
              <a:cs typeface="+mn-ea"/>
            </a:endParaRPr>
          </a:p>
          <a:p>
            <a:r>
              <a:rPr lang="zh-CN" altLang="en-US" sz="1200">
                <a:latin typeface="+mn-ea"/>
                <a:cs typeface="+mn-ea"/>
              </a:rPr>
              <a:t>图片来自 知乎 https://www.zhihu.com/question/19760244</a:t>
            </a:r>
            <a:endParaRPr lang="zh-CN" altLang="en-US" sz="1200">
              <a:latin typeface="+mn-ea"/>
              <a:cs typeface="+mn-ea"/>
            </a:endParaRPr>
          </a:p>
          <a:p>
            <a:r>
              <a:rPr lang="zh-CN" altLang="en-US" sz="1200">
                <a:latin typeface="+mn-ea"/>
                <a:cs typeface="+mn-ea"/>
              </a:rPr>
              <a:t>视频来自 </a:t>
            </a:r>
            <a:r>
              <a:rPr lang="en-US" altLang="zh-CN" sz="1200">
                <a:latin typeface="+mn-ea"/>
                <a:cs typeface="+mn-ea"/>
              </a:rPr>
              <a:t>YouTube https://www.youtube.com/watch?v=g-BwHE0fD9Y</a:t>
            </a:r>
            <a:endParaRPr lang="en-US" altLang="zh-CN" sz="1200">
              <a:latin typeface="+mn-ea"/>
              <a:cs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39"/>
          <p:cNvSpPr txBox="1"/>
          <p:nvPr/>
        </p:nvSpPr>
        <p:spPr>
          <a:xfrm>
            <a:off x="338455" y="3310255"/>
            <a:ext cx="4752340" cy="5708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耳听为虚，眼见也不一定为实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10-Hours-of-Infinite-Fractal-and-Falling-Shepards-Tone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63880" y="1478280"/>
            <a:ext cx="1276350" cy="865505"/>
          </a:xfrm>
          <a:prstGeom prst="rect">
            <a:avLst/>
          </a:prstGeom>
        </p:spPr>
      </p:pic>
      <p:pic>
        <p:nvPicPr>
          <p:cNvPr id="9" name="Picture 8" descr="ShepardT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70" y="1015365"/>
            <a:ext cx="3184525" cy="1791335"/>
          </a:xfrm>
          <a:prstGeom prst="rect">
            <a:avLst/>
          </a:prstGeom>
        </p:spPr>
      </p:pic>
      <p:pic>
        <p:nvPicPr>
          <p:cNvPr id="10" name="EscherWaterfall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15585" y="2148205"/>
            <a:ext cx="6497320" cy="3446780"/>
          </a:xfrm>
          <a:prstGeom prst="rect">
            <a:avLst/>
          </a:prstGeom>
        </p:spPr>
      </p:pic>
      <p:sp>
        <p:nvSpPr>
          <p:cNvPr id="11" name="文本框 39"/>
          <p:cNvSpPr txBox="1"/>
          <p:nvPr/>
        </p:nvSpPr>
        <p:spPr>
          <a:xfrm>
            <a:off x="573405" y="4394835"/>
            <a:ext cx="4282440" cy="18897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友情提示：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如果不想产生幻觉，请不要长时间收听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Shepard's Tone ~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如果想接受视觉冲击，请移步纪念碑谷游戏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0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200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电车难题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18770" y="6438900"/>
            <a:ext cx="7919720" cy="419100"/>
          </a:xfrm>
        </p:spPr>
        <p:txBody>
          <a:bodyPr/>
          <a:lstStyle/>
          <a:p>
            <a:r>
              <a:rPr lang="zh-CN" altLang="en-US" sz="1200"/>
              <a:t>图片来自博客 https://blog.csdn.net/UFv59to8/article/details/106045184</a:t>
            </a:r>
            <a:endParaRPr lang="zh-CN" altLang="en-US" sz="1200"/>
          </a:p>
        </p:txBody>
      </p:sp>
      <p:sp>
        <p:nvSpPr>
          <p:cNvPr id="15" name="文本框 14"/>
          <p:cNvSpPr txBox="1"/>
          <p:nvPr/>
        </p:nvSpPr>
        <p:spPr>
          <a:xfrm>
            <a:off x="6762750" y="1938020"/>
            <a:ext cx="4380230" cy="10502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拉动拉杆：救下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个杀死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不作为：救下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个杀死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电车难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490" y="1555750"/>
            <a:ext cx="5307330" cy="3747135"/>
          </a:xfrm>
          <a:prstGeom prst="rect">
            <a:avLst/>
          </a:prstGeom>
        </p:spPr>
      </p:pic>
      <p:sp>
        <p:nvSpPr>
          <p:cNvPr id="6" name="文本框 14"/>
          <p:cNvSpPr txBox="1"/>
          <p:nvPr/>
        </p:nvSpPr>
        <p:spPr>
          <a:xfrm>
            <a:off x="6762750" y="3431540"/>
            <a:ext cx="4380865" cy="152971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现实生活中，很多事情不存在完全道德的做法，而人常常不得不违背自己的道德准则。</a:t>
            </a:r>
            <a:endParaRPr lang="zh-CN" altLang="en-US" sz="2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薛定谔的猫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18770" y="6438900"/>
            <a:ext cx="6188710" cy="419100"/>
          </a:xfrm>
        </p:spPr>
        <p:txBody>
          <a:bodyPr/>
          <a:lstStyle/>
          <a:p>
            <a:r>
              <a:rPr lang="zh-CN" altLang="en-US" sz="1200">
                <a:latin typeface="+mn-ea"/>
                <a:cs typeface="+mn-ea"/>
              </a:rPr>
              <a:t>图片来自 </a:t>
            </a:r>
            <a:r>
              <a:rPr lang="en-US" altLang="zh-CN" sz="1200">
                <a:latin typeface="+mn-ea"/>
                <a:cs typeface="+mn-ea"/>
              </a:rPr>
              <a:t>Wikipedia https://en.wikipedia.org/wiki/Schr%C3%B6dinger%27s_cat</a:t>
            </a:r>
            <a:endParaRPr lang="en-US" altLang="zh-CN" sz="1200">
              <a:latin typeface="+mn-ea"/>
              <a:cs typeface="+mn-ea"/>
            </a:endParaRPr>
          </a:p>
        </p:txBody>
      </p:sp>
      <p:sp>
        <p:nvSpPr>
          <p:cNvPr id="7" name="文本框 39"/>
          <p:cNvSpPr txBox="1"/>
          <p:nvPr/>
        </p:nvSpPr>
        <p:spPr>
          <a:xfrm>
            <a:off x="1036955" y="5757545"/>
            <a:ext cx="5180330" cy="5708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</a:pPr>
            <a:r>
              <a:rPr lang="zh-CN" altLang="en-US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事在人为，蝴蝶效应</a:t>
            </a:r>
            <a:endParaRPr lang="zh-CN" altLang="en-US" sz="2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7" descr="Schrodingers_cat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7395" y="1061085"/>
            <a:ext cx="5760085" cy="30607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6955" y="4444365"/>
            <a:ext cx="5180965" cy="10502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</a:pPr>
            <a:r>
              <a:rPr lang="zh-CN" alt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不打开箱子：永远不知道猫的死活</a:t>
            </a:r>
            <a:endParaRPr lang="zh-CN" altLang="en-US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打开箱子：可能会改变猫的死活</a:t>
            </a:r>
            <a:endParaRPr lang="zh-CN" altLang="en-US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14"/>
          <p:cNvSpPr txBox="1"/>
          <p:nvPr/>
        </p:nvSpPr>
        <p:spPr>
          <a:xfrm>
            <a:off x="6972935" y="1061085"/>
            <a:ext cx="4522470" cy="5367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ln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人生亦是如此，一个小小的举动可能影响你的一生。</a:t>
            </a:r>
            <a:endParaRPr lang="zh-CN" altLang="en-US" sz="2400" dirty="0">
              <a:ln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ln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n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正所谓谋事在人，成事在天。既然我们无法左右命运的安排，不如活在当下，认真做好每一件事，善待身边每一个人。</a:t>
            </a:r>
            <a:endParaRPr lang="zh-CN" altLang="en-US" sz="2400" dirty="0">
              <a:ln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ln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n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悖论无穷无尽，人生只有一次。祝愿所有人都能在悖论的思考中领悟人生的真谛！</a:t>
            </a:r>
            <a:endParaRPr lang="zh-CN" altLang="en-US" sz="2400" dirty="0">
              <a:ln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937</Words>
  <Application>WPS Presentation</Application>
  <PresentationFormat>宽屏</PresentationFormat>
  <Paragraphs>83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32" baseType="lpstr">
      <vt:lpstr>Arial</vt:lpstr>
      <vt:lpstr>SimSun</vt:lpstr>
      <vt:lpstr>Wingdings</vt:lpstr>
      <vt:lpstr>Segoe UI Light</vt:lpstr>
      <vt:lpstr>Thonburi</vt:lpstr>
      <vt:lpstr>微软雅黑</vt:lpstr>
      <vt:lpstr>微软雅黑</vt:lpstr>
      <vt:lpstr>Calibri</vt:lpstr>
      <vt:lpstr>等线</vt:lpstr>
      <vt:lpstr>汉仪旗黑</vt:lpstr>
      <vt:lpstr>Segoe UI</vt:lpstr>
      <vt:lpstr>Impact</vt:lpstr>
      <vt:lpstr>等线</vt:lpstr>
      <vt:lpstr>苹方-简</vt:lpstr>
      <vt:lpstr>思源黑体 CN Heavy</vt:lpstr>
      <vt:lpstr>微软雅黑</vt:lpstr>
      <vt:lpstr>思源黑体 Regular</vt:lpstr>
      <vt:lpstr>Arial Unicode MS</vt:lpstr>
      <vt:lpstr>SimSun</vt:lpstr>
      <vt:lpstr>宋体-简</vt:lpstr>
      <vt:lpstr>Helvetica Neue</vt:lpstr>
      <vt:lpstr>等线</vt:lpstr>
      <vt:lpstr>Office 主题​​</vt:lpstr>
      <vt:lpstr>1_OfficePLUS</vt:lpstr>
      <vt:lpstr>上海交通大学通用PPT模板</vt:lpstr>
      <vt:lpstr>PowerPoint 演示文稿</vt:lpstr>
      <vt:lpstr>添加页面标题内容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huid</cp:lastModifiedBy>
  <cp:revision>240</cp:revision>
  <dcterms:created xsi:type="dcterms:W3CDTF">2022-04-21T11:58:23Z</dcterms:created>
  <dcterms:modified xsi:type="dcterms:W3CDTF">2022-04-21T11:58:23Z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1033-3.1.4.5932</vt:lpwstr>
  </property>
</Properties>
</file>